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Classic" pitchFamily="2" charset="77"/>
      <p:regular r:id="rId16"/>
    </p:embeddedFont>
    <p:embeddedFont>
      <p:font typeface="Montserrat Classic Bold" pitchFamily="2" charset="77"/>
      <p:regular r:id="rId17"/>
      <p:bold r:id="rId18"/>
    </p:embeddedFont>
    <p:embeddedFont>
      <p:font typeface="Montserrat Light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79" d="100"/>
          <a:sy n="79" d="100"/>
        </p:scale>
        <p:origin x="808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9911" y="-2432491"/>
            <a:ext cx="22066154" cy="14419504"/>
            <a:chOff x="0" y="0"/>
            <a:chExt cx="29421539" cy="1922600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l="4856" r="4856"/>
            <a:stretch>
              <a:fillRect/>
            </a:stretch>
          </p:blipFill>
          <p:spPr>
            <a:xfrm>
              <a:off x="0" y="0"/>
              <a:ext cx="29421539" cy="1922600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912084" y="3219199"/>
            <a:ext cx="14463832" cy="3848602"/>
            <a:chOff x="0" y="0"/>
            <a:chExt cx="19285109" cy="5131469"/>
          </a:xfrm>
        </p:grpSpPr>
        <p:sp>
          <p:nvSpPr>
            <p:cNvPr id="5" name="TextBox 5"/>
            <p:cNvSpPr txBox="1"/>
            <p:nvPr/>
          </p:nvSpPr>
          <p:spPr>
            <a:xfrm>
              <a:off x="0" y="1353529"/>
              <a:ext cx="19285109" cy="173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3"/>
                </a:lnSpc>
              </a:pPr>
              <a:r>
                <a:rPr lang="en-US" sz="8800" spc="351">
                  <a:solidFill>
                    <a:srgbClr val="020301"/>
                  </a:solidFill>
                  <a:latin typeface="Montserrat Classic Bold"/>
                </a:rPr>
                <a:t>DIABETES PREDICT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984676" y="-57150"/>
              <a:ext cx="1331575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Classic"/>
                </a:rPr>
                <a:t>JCDSBSD8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504991" y="3829142"/>
              <a:ext cx="12275127" cy="1302327"/>
            </a:xfrm>
            <a:prstGeom prst="rect">
              <a:avLst/>
            </a:prstGeom>
            <a:solidFill>
              <a:srgbClr val="FFDB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968349" y="4152357"/>
              <a:ext cx="113484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33">
                  <a:solidFill>
                    <a:srgbClr val="020301"/>
                  </a:solidFill>
                  <a:latin typeface="Montserrat Classic"/>
                </a:rPr>
                <a:t>Tugas Meilyanto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3073"/>
            <a:ext cx="4923471" cy="8112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765" y="3895035"/>
            <a:ext cx="18727529" cy="10726529"/>
            <a:chOff x="0" y="0"/>
            <a:chExt cx="24970039" cy="143020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t="7096" b="7096"/>
            <a:stretch>
              <a:fillRect/>
            </a:stretch>
          </p:blipFill>
          <p:spPr>
            <a:xfrm>
              <a:off x="0" y="0"/>
              <a:ext cx="24970039" cy="1430203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669211" y="8482901"/>
            <a:ext cx="97685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20301"/>
                </a:solidFill>
                <a:latin typeface="Montserrat Classic"/>
              </a:rPr>
              <a:t>2020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984348" y="2091681"/>
            <a:ext cx="13138242" cy="3926056"/>
            <a:chOff x="0" y="0"/>
            <a:chExt cx="17517656" cy="5234741"/>
          </a:xfrm>
        </p:grpSpPr>
        <p:sp>
          <p:nvSpPr>
            <p:cNvPr id="6" name="TextBox 6"/>
            <p:cNvSpPr txBox="1"/>
            <p:nvPr/>
          </p:nvSpPr>
          <p:spPr>
            <a:xfrm>
              <a:off x="383716" y="2564183"/>
              <a:ext cx="16750224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>
                  <a:solidFill>
                    <a:srgbClr val="020301"/>
                  </a:solidFill>
                  <a:latin typeface="Montserrat Classic Bold"/>
                </a:rPr>
                <a:t>Thankyou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536665"/>
              <a:ext cx="1751765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20301"/>
                  </a:solidFill>
                  <a:latin typeface="Montserrat Classic"/>
                </a:rPr>
                <a:t>HAVE A NICE DAY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758419" y="0"/>
              <a:ext cx="2000819" cy="2000819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20301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128182" y="369763"/>
              <a:ext cx="1261293" cy="1261293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1734" y="6454258"/>
            <a:ext cx="4923471" cy="811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485" y="-287867"/>
            <a:ext cx="8409053" cy="10914899"/>
            <a:chOff x="0" y="0"/>
            <a:chExt cx="11212071" cy="145531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988" r="34988"/>
            <a:stretch>
              <a:fillRect/>
            </a:stretch>
          </p:blipFill>
          <p:spPr>
            <a:xfrm>
              <a:off x="0" y="0"/>
              <a:ext cx="11212071" cy="1455319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123321" y="1566791"/>
            <a:ext cx="813597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>
                <a:solidFill>
                  <a:srgbClr val="020301"/>
                </a:solidFill>
                <a:latin typeface="Montserrat Classic Bold"/>
              </a:rPr>
              <a:t>Diabetes Gestasional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3321" y="2644601"/>
            <a:ext cx="810458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654">
                <a:solidFill>
                  <a:srgbClr val="020301"/>
                </a:solidFill>
                <a:latin typeface="Montserrat Classic"/>
              </a:rPr>
              <a:t>Biasa terjadi pada ibu hamil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69881" y="4214632"/>
            <a:ext cx="9242859" cy="535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0"/>
              </a:lnSpc>
            </a:pPr>
            <a:r>
              <a:rPr lang="en-US" sz="2528" dirty="0">
                <a:solidFill>
                  <a:srgbClr val="020301"/>
                </a:solidFill>
                <a:latin typeface="Montserrat Light"/>
              </a:rPr>
              <a:t>Diabetes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gestasional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adalah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diabetes yang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muncul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pada masa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kehamilan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, dan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hanya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berlangsung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hingga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proses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melahirkan</a:t>
            </a:r>
            <a:r>
              <a:rPr lang="en-US" sz="2528">
                <a:solidFill>
                  <a:srgbClr val="020301"/>
                </a:solidFill>
                <a:latin typeface="Montserrat Light"/>
              </a:rPr>
              <a:t>. Kondisi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ini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dapat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terjadi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di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usia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kehamilan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berapa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pun,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namun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lazimnya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berlangsung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di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minggu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ke-24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sampai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ke-28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kehamilan.Sama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dengan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diabetes yang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biasa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, </a:t>
            </a:r>
          </a:p>
          <a:p>
            <a:pPr algn="just">
              <a:lnSpc>
                <a:spcPts val="3540"/>
              </a:lnSpc>
            </a:pPr>
            <a:endParaRPr lang="en-US" sz="2528" dirty="0">
              <a:solidFill>
                <a:srgbClr val="020301"/>
              </a:solidFill>
              <a:latin typeface="Montserrat Light"/>
            </a:endParaRPr>
          </a:p>
          <a:p>
            <a:pPr algn="just">
              <a:lnSpc>
                <a:spcPts val="3540"/>
              </a:lnSpc>
            </a:pPr>
            <a:r>
              <a:rPr lang="en-US" sz="2528" dirty="0">
                <a:solidFill>
                  <a:srgbClr val="020301"/>
                </a:solidFill>
                <a:latin typeface="Montserrat Light"/>
              </a:rPr>
              <a:t>diabetes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gestasional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terjadi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ketika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tubuh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tidak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memproduksi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cukup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insulin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untuk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mengontrol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kadar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glukosa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(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gula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)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dalam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darah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pada masa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kehamilan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.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Kondisi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tersebut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dapat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membahayakan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ibu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dan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anak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,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namun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dapat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ditekan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bila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ditangani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dengan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cepat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 dan </a:t>
            </a:r>
            <a:r>
              <a:rPr lang="en-US" sz="2528" dirty="0" err="1">
                <a:solidFill>
                  <a:srgbClr val="020301"/>
                </a:solidFill>
                <a:latin typeface="Montserrat Light"/>
              </a:rPr>
              <a:t>tepat</a:t>
            </a:r>
            <a:r>
              <a:rPr lang="en-US" sz="2528" dirty="0">
                <a:solidFill>
                  <a:srgbClr val="020301"/>
                </a:solidFill>
                <a:latin typeface="Montserrat Light"/>
              </a:rPr>
              <a:t>.</a:t>
            </a:r>
          </a:p>
        </p:txBody>
      </p:sp>
      <p:sp>
        <p:nvSpPr>
          <p:cNvPr id="7" name="AutoShape 7"/>
          <p:cNvSpPr/>
          <p:nvPr/>
        </p:nvSpPr>
        <p:spPr>
          <a:xfrm>
            <a:off x="-823603" y="3496461"/>
            <a:ext cx="18082903" cy="192491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92F61F-16CA-8F45-A244-A33B57401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054" y="-64581"/>
            <a:ext cx="23735622" cy="1115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94538" y="-386134"/>
            <a:ext cx="19077076" cy="5529634"/>
          </a:xfrm>
          <a:prstGeom prst="rect">
            <a:avLst/>
          </a:prstGeom>
          <a:solidFill>
            <a:srgbClr val="FFDB15"/>
          </a:solidFill>
        </p:spPr>
      </p:sp>
      <p:sp>
        <p:nvSpPr>
          <p:cNvPr id="3" name="AutoShape 3"/>
          <p:cNvSpPr/>
          <p:nvPr/>
        </p:nvSpPr>
        <p:spPr>
          <a:xfrm>
            <a:off x="-394538" y="5083882"/>
            <a:ext cx="19077076" cy="119236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805854"/>
            <a:ext cx="16141693" cy="1688930"/>
            <a:chOff x="0" y="0"/>
            <a:chExt cx="21522258" cy="22519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14300"/>
              <a:ext cx="21494351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39"/>
                </a:lnSpc>
              </a:pPr>
              <a:r>
                <a:rPr lang="en-US" sz="5600">
                  <a:solidFill>
                    <a:srgbClr val="020301"/>
                  </a:solidFill>
                  <a:latin typeface="Montserrat Classic Bold"/>
                </a:rPr>
                <a:t>Proses Pembuatan 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27347"/>
              <a:ext cx="21522258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spc="67">
                  <a:solidFill>
                    <a:srgbClr val="020301"/>
                  </a:solidFill>
                  <a:latin typeface="Montserrat Classic Bold"/>
                </a:rPr>
                <a:t>This is How We Build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59752" y="6821952"/>
            <a:ext cx="2830231" cy="1807698"/>
            <a:chOff x="0" y="0"/>
            <a:chExt cx="3773641" cy="2410264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377364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Classic"/>
                </a:rPr>
                <a:t>PREPARATION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56724"/>
              <a:ext cx="3689921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20301"/>
                  </a:solidFill>
                  <a:latin typeface="Montserrat Light"/>
                </a:rPr>
                <a:t>Persiapan data-data yang digunakan, biasanya dilakukan data cleaning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7713" y="6821952"/>
            <a:ext cx="2840696" cy="2122023"/>
            <a:chOff x="0" y="0"/>
            <a:chExt cx="3787595" cy="282936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378759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Classic"/>
                </a:rPr>
                <a:t>MODELLING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56724"/>
              <a:ext cx="3717828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20301"/>
                  </a:solidFill>
                  <a:latin typeface="Montserrat Light"/>
                </a:rPr>
                <a:t>Melakukan pembuatan model, konsep model yang digunakan adalah Gradient Booster Classification.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309" y="6821952"/>
            <a:ext cx="2819766" cy="1493373"/>
            <a:chOff x="0" y="0"/>
            <a:chExt cx="3759688" cy="19911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375968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Classic"/>
                </a:rPr>
                <a:t>EVALUATION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6724"/>
              <a:ext cx="3689921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20301"/>
                  </a:solidFill>
                  <a:latin typeface="Montserrat Light"/>
                </a:rPr>
                <a:t>Pengujian terhadap akurasi dari model yang telah dibuat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9752" y="3731515"/>
            <a:ext cx="2704087" cy="2704087"/>
            <a:chOff x="0" y="0"/>
            <a:chExt cx="6238240" cy="62382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38240" cy="6238240"/>
            </a:xfrm>
            <a:custGeom>
              <a:avLst/>
              <a:gdLst/>
              <a:ahLst/>
              <a:cxnLst/>
              <a:rect l="l" t="t" r="r" b="b"/>
              <a:pathLst>
                <a:path w="6238240" h="6238240">
                  <a:moveTo>
                    <a:pt x="3119120" y="0"/>
                  </a:moveTo>
                  <a:lnTo>
                    <a:pt x="0" y="0"/>
                  </a:lnTo>
                  <a:lnTo>
                    <a:pt x="0" y="4787900"/>
                  </a:lnTo>
                  <a:lnTo>
                    <a:pt x="3119120" y="6238240"/>
                  </a:lnTo>
                  <a:lnTo>
                    <a:pt x="6238240" y="4787900"/>
                  </a:lnTo>
                  <a:lnTo>
                    <a:pt x="6238240" y="0"/>
                  </a:lnTo>
                  <a:close/>
                </a:path>
              </a:pathLst>
            </a:custGeom>
            <a:solidFill>
              <a:srgbClr val="02030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477713" y="3731515"/>
            <a:ext cx="2704087" cy="2704087"/>
            <a:chOff x="0" y="0"/>
            <a:chExt cx="6238240" cy="62382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38240" cy="6238240"/>
            </a:xfrm>
            <a:custGeom>
              <a:avLst/>
              <a:gdLst/>
              <a:ahLst/>
              <a:cxnLst/>
              <a:rect l="l" t="t" r="r" b="b"/>
              <a:pathLst>
                <a:path w="6238240" h="6238240">
                  <a:moveTo>
                    <a:pt x="3119120" y="0"/>
                  </a:moveTo>
                  <a:lnTo>
                    <a:pt x="0" y="0"/>
                  </a:lnTo>
                  <a:lnTo>
                    <a:pt x="0" y="4787900"/>
                  </a:lnTo>
                  <a:lnTo>
                    <a:pt x="3119120" y="6238240"/>
                  </a:lnTo>
                  <a:lnTo>
                    <a:pt x="6238240" y="4787900"/>
                  </a:lnTo>
                  <a:lnTo>
                    <a:pt x="6238240" y="0"/>
                  </a:lnTo>
                  <a:close/>
                </a:path>
              </a:pathLst>
            </a:custGeom>
            <a:solidFill>
              <a:srgbClr val="02030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447309" y="3731515"/>
            <a:ext cx="2704087" cy="2704087"/>
            <a:chOff x="0" y="0"/>
            <a:chExt cx="6238240" cy="62382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38240" cy="6238240"/>
            </a:xfrm>
            <a:custGeom>
              <a:avLst/>
              <a:gdLst/>
              <a:ahLst/>
              <a:cxnLst/>
              <a:rect l="l" t="t" r="r" b="b"/>
              <a:pathLst>
                <a:path w="6238240" h="6238240">
                  <a:moveTo>
                    <a:pt x="3119120" y="0"/>
                  </a:moveTo>
                  <a:lnTo>
                    <a:pt x="0" y="0"/>
                  </a:lnTo>
                  <a:lnTo>
                    <a:pt x="0" y="4787900"/>
                  </a:lnTo>
                  <a:lnTo>
                    <a:pt x="3119120" y="6238240"/>
                  </a:lnTo>
                  <a:lnTo>
                    <a:pt x="6238240" y="4787900"/>
                  </a:lnTo>
                  <a:lnTo>
                    <a:pt x="6238240" y="0"/>
                  </a:lnTo>
                  <a:close/>
                </a:path>
              </a:pathLst>
            </a:custGeom>
            <a:solidFill>
              <a:srgbClr val="020301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21080" y="4349505"/>
            <a:ext cx="1181432" cy="118143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16843" y="4391664"/>
            <a:ext cx="1225826" cy="109711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69406" y="4370119"/>
            <a:ext cx="1259893" cy="11402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6690" y="-511493"/>
            <a:ext cx="19292831" cy="5016849"/>
          </a:xfrm>
          <a:prstGeom prst="rect">
            <a:avLst/>
          </a:prstGeom>
          <a:solidFill>
            <a:srgbClr val="FFDB15"/>
          </a:solidFill>
        </p:spPr>
      </p:sp>
      <p:grpSp>
        <p:nvGrpSpPr>
          <p:cNvPr id="3" name="Group 3"/>
          <p:cNvGrpSpPr/>
          <p:nvPr/>
        </p:nvGrpSpPr>
        <p:grpSpPr>
          <a:xfrm>
            <a:off x="1278253" y="1549411"/>
            <a:ext cx="5967251" cy="4323487"/>
            <a:chOff x="0" y="0"/>
            <a:chExt cx="7956335" cy="576464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193" b="3193"/>
            <a:stretch>
              <a:fillRect/>
            </a:stretch>
          </p:blipFill>
          <p:spPr>
            <a:xfrm>
              <a:off x="0" y="0"/>
              <a:ext cx="7956335" cy="57646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449186" y="1550046"/>
            <a:ext cx="6113660" cy="4322851"/>
            <a:chOff x="0" y="0"/>
            <a:chExt cx="8151547" cy="57638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1151" b="1151"/>
            <a:stretch>
              <a:fillRect/>
            </a:stretch>
          </p:blipFill>
          <p:spPr>
            <a:xfrm>
              <a:off x="0" y="0"/>
              <a:ext cx="8151547" cy="576380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050187" y="6122037"/>
            <a:ext cx="5195318" cy="2615552"/>
            <a:chOff x="0" y="0"/>
            <a:chExt cx="6927090" cy="34874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6899184" cy="1915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spc="67">
                  <a:solidFill>
                    <a:srgbClr val="020301"/>
                  </a:solidFill>
                  <a:latin typeface="Montserrat Classic Bold"/>
                </a:rPr>
                <a:t>Mencari data kosong / null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34523"/>
              <a:ext cx="692709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20301"/>
                  </a:solidFill>
                  <a:latin typeface="Montserrat Light"/>
                </a:rPr>
                <a:t>Bila ditemukan data yang kosong maka akan dilakukan proses data cleaning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82063" y="6122037"/>
            <a:ext cx="5226713" cy="2615552"/>
            <a:chOff x="0" y="0"/>
            <a:chExt cx="6968950" cy="348740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6954997" cy="1915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spc="67">
                  <a:solidFill>
                    <a:srgbClr val="020301"/>
                  </a:solidFill>
                  <a:latin typeface="Montserrat Classic Bold"/>
                </a:rPr>
                <a:t>Jabaran informasi data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34523"/>
              <a:ext cx="696895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20301"/>
                  </a:solidFill>
                  <a:latin typeface="Montserrat Light"/>
                </a:rPr>
                <a:t>Data diatas menampilkan informasi seputar rata-rata, standar deviasi hingga data quartil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04415" cy="10287000"/>
            <a:chOff x="0" y="0"/>
            <a:chExt cx="987255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70" r="22144"/>
            <a:stretch>
              <a:fillRect/>
            </a:stretch>
          </p:blipFill>
          <p:spPr>
            <a:xfrm>
              <a:off x="0" y="0"/>
              <a:ext cx="6539368" cy="9059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1470" r="31470"/>
            <a:stretch>
              <a:fillRect/>
            </a:stretch>
          </p:blipFill>
          <p:spPr>
            <a:xfrm>
              <a:off x="6666368" y="0"/>
              <a:ext cx="3206184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67528"/>
            <a:stretch>
              <a:fillRect/>
            </a:stretch>
          </p:blipFill>
          <p:spPr>
            <a:xfrm>
              <a:off x="0" y="9186333"/>
              <a:ext cx="3206184" cy="45296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33487" r="284"/>
            <a:stretch>
              <a:fillRect/>
            </a:stretch>
          </p:blipFill>
          <p:spPr>
            <a:xfrm>
              <a:off x="3333184" y="9186333"/>
              <a:ext cx="6539368" cy="45296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533283" y="3357661"/>
            <a:ext cx="12180650" cy="3571677"/>
            <a:chOff x="0" y="0"/>
            <a:chExt cx="16240867" cy="476223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6240867" cy="4762236"/>
            </a:xfrm>
            <a:prstGeom prst="rect">
              <a:avLst/>
            </a:prstGeom>
            <a:solidFill>
              <a:srgbClr val="FFDB1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378645" y="1077022"/>
              <a:ext cx="11001458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spc="67">
                  <a:solidFill>
                    <a:srgbClr val="020301"/>
                  </a:solidFill>
                  <a:latin typeface="Montserrat Classic Bold"/>
                </a:rPr>
                <a:t>Model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78645" y="2156134"/>
              <a:ext cx="11057272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20301"/>
                  </a:solidFill>
                  <a:latin typeface="Montserrat Light"/>
                </a:rPr>
                <a:t>Tahapan ini dilakukan modelling terhadap data dengan GradientBoostingClassifier serta di plot probability prediksi terhadap frekuensi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17266" y="9571692"/>
            <a:ext cx="59174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400">
                <a:solidFill>
                  <a:srgbClr val="020301"/>
                </a:solidFill>
                <a:latin typeface="Montserrat Classic"/>
              </a:rPr>
              <a:t>HLDC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3658" y="-213412"/>
            <a:ext cx="10228114" cy="10768389"/>
            <a:chOff x="0" y="0"/>
            <a:chExt cx="13637485" cy="143578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00" r="32840"/>
            <a:stretch>
              <a:fillRect/>
            </a:stretch>
          </p:blipFill>
          <p:spPr>
            <a:xfrm>
              <a:off x="0" y="0"/>
              <a:ext cx="13637485" cy="1435785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93106"/>
            <a:ext cx="7968539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20301"/>
                </a:solidFill>
                <a:latin typeface="Montserrat Classic Bold"/>
              </a:rPr>
              <a:t>Evaluasi</a:t>
            </a:r>
          </a:p>
          <a:p>
            <a:pPr algn="l">
              <a:lnSpc>
                <a:spcPts val="7839"/>
              </a:lnSpc>
            </a:pPr>
            <a:r>
              <a:rPr lang="en-US" sz="5600">
                <a:solidFill>
                  <a:srgbClr val="020301"/>
                </a:solidFill>
                <a:latin typeface="Montserrat Classic Bold"/>
              </a:rPr>
              <a:t>Matriks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4668" y="4309297"/>
            <a:ext cx="7895284" cy="3948913"/>
            <a:chOff x="0" y="0"/>
            <a:chExt cx="10527046" cy="52652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10527046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Classic"/>
                </a:rPr>
                <a:t>MENGHITUNG ROC, AOC SCORE, CURVE, CLASSIFICATION REPORT</a:t>
              </a:r>
            </a:p>
            <a:p>
              <a:pPr algn="l">
                <a:lnSpc>
                  <a:spcPts val="3919"/>
                </a:lnSpc>
              </a:pPr>
              <a:endParaRPr lang="en-US" sz="2800">
                <a:solidFill>
                  <a:srgbClr val="020301"/>
                </a:solidFill>
                <a:latin typeface="Montserrat Classic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10419"/>
              <a:ext cx="10457279" cy="3254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Light"/>
                </a:rPr>
                <a:t>- Acurracy</a:t>
              </a:r>
            </a:p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Light"/>
                </a:rPr>
                <a:t>- Error Rate</a:t>
              </a:r>
            </a:p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Light"/>
                </a:rPr>
                <a:t>- Precision + -</a:t>
              </a:r>
            </a:p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Light"/>
                </a:rPr>
                <a:t>- Recall + -</a:t>
              </a:r>
            </a:p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020301"/>
                  </a:solidFill>
                  <a:latin typeface="Montserrat Light"/>
                </a:rPr>
                <a:t>- F1 Score + -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-823603" y="3418103"/>
            <a:ext cx="9147260" cy="297142"/>
          </a:xfrm>
          <a:prstGeom prst="rect">
            <a:avLst/>
          </a:prstGeom>
          <a:solidFill>
            <a:srgbClr val="FFDB15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0883" y="1028700"/>
            <a:ext cx="8510935" cy="57668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9682" y="4099608"/>
            <a:ext cx="10197435" cy="5391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765" y="-219765"/>
            <a:ext cx="18727529" cy="10726529"/>
            <a:chOff x="0" y="0"/>
            <a:chExt cx="24970039" cy="143020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t="7096" b="7096"/>
            <a:stretch>
              <a:fillRect/>
            </a:stretch>
          </p:blipFill>
          <p:spPr>
            <a:xfrm>
              <a:off x="0" y="0"/>
              <a:ext cx="24970039" cy="1430203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196334" y="3211470"/>
            <a:ext cx="11633632" cy="6404267"/>
            <a:chOff x="0" y="0"/>
            <a:chExt cx="2931394" cy="16137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1395" cy="1613721"/>
            </a:xfrm>
            <a:custGeom>
              <a:avLst/>
              <a:gdLst/>
              <a:ahLst/>
              <a:cxnLst/>
              <a:rect l="l" t="t" r="r" b="b"/>
              <a:pathLst>
                <a:path w="2931395" h="1613721">
                  <a:moveTo>
                    <a:pt x="0" y="0"/>
                  </a:moveTo>
                  <a:lnTo>
                    <a:pt x="2931395" y="0"/>
                  </a:lnTo>
                  <a:lnTo>
                    <a:pt x="2931395" y="1613721"/>
                  </a:lnTo>
                  <a:lnTo>
                    <a:pt x="0" y="1613721"/>
                  </a:lnTo>
                  <a:close/>
                </a:path>
              </a:pathLst>
            </a:custGeom>
            <a:solidFill>
              <a:srgbClr val="EBCA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68712" y="967423"/>
            <a:ext cx="11871979" cy="1899409"/>
            <a:chOff x="0" y="0"/>
            <a:chExt cx="15829305" cy="25325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15829305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39"/>
                </a:lnSpc>
              </a:pPr>
              <a:r>
                <a:rPr lang="en-US" sz="5600" spc="162">
                  <a:solidFill>
                    <a:srgbClr val="000000"/>
                  </a:solidFill>
                  <a:latin typeface="Montserrat Classic Bold"/>
                </a:rPr>
                <a:t>Halaman Awal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23234" y="1574965"/>
              <a:ext cx="12382836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ontserrat Light"/>
                </a:rPr>
                <a:t>Tersedia form yang harus diisi untuk menjadi parameter dari prediksi yang akan dilakukan oleh model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23240" y="3314840"/>
            <a:ext cx="11362923" cy="6197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9994" y="-491854"/>
            <a:ext cx="18737994" cy="10778854"/>
            <a:chOff x="0" y="0"/>
            <a:chExt cx="24983993" cy="143718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8000"/>
            </a:blip>
            <a:srcRect t="14042" b="14042"/>
            <a:stretch>
              <a:fillRect/>
            </a:stretch>
          </p:blipFill>
          <p:spPr>
            <a:xfrm>
              <a:off x="0" y="0"/>
              <a:ext cx="24983993" cy="1437180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22710" y="3734134"/>
            <a:ext cx="5786398" cy="70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9"/>
              </a:lnSpc>
            </a:pPr>
            <a:r>
              <a:rPr lang="en-US" sz="4107" spc="65">
                <a:solidFill>
                  <a:srgbClr val="020301"/>
                </a:solidFill>
                <a:latin typeface="Montserrat Classic Bold"/>
              </a:rPr>
              <a:t>Hasil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710" y="5730206"/>
            <a:ext cx="5786398" cy="70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Montserrat Light"/>
              </a:rPr>
              <a:t>Menampilkan persentase dari probability  dan juga data dari form sebelumnya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710" y="4384893"/>
            <a:ext cx="597093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ontserrat Classic"/>
              </a:rPr>
              <a:t>PROBABILITY %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17310" y="1192284"/>
            <a:ext cx="4990161" cy="7948441"/>
            <a:chOff x="0" y="0"/>
            <a:chExt cx="1257400" cy="20028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7400" cy="2002815"/>
            </a:xfrm>
            <a:custGeom>
              <a:avLst/>
              <a:gdLst/>
              <a:ahLst/>
              <a:cxnLst/>
              <a:rect l="l" t="t" r="r" b="b"/>
              <a:pathLst>
                <a:path w="1257400" h="2002815">
                  <a:moveTo>
                    <a:pt x="0" y="0"/>
                  </a:moveTo>
                  <a:lnTo>
                    <a:pt x="1257400" y="0"/>
                  </a:lnTo>
                  <a:lnTo>
                    <a:pt x="1257400" y="2002815"/>
                  </a:lnTo>
                  <a:lnTo>
                    <a:pt x="0" y="2002815"/>
                  </a:lnTo>
                  <a:close/>
                </a:path>
              </a:pathLst>
            </a:custGeom>
            <a:solidFill>
              <a:srgbClr val="EBCA1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38630" y="1304624"/>
            <a:ext cx="4754894" cy="77158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569797" y="1192284"/>
            <a:ext cx="5082431" cy="7948441"/>
            <a:chOff x="0" y="0"/>
            <a:chExt cx="1280650" cy="20028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0650" cy="2002815"/>
            </a:xfrm>
            <a:custGeom>
              <a:avLst/>
              <a:gdLst/>
              <a:ahLst/>
              <a:cxnLst/>
              <a:rect l="l" t="t" r="r" b="b"/>
              <a:pathLst>
                <a:path w="1280650" h="2002815">
                  <a:moveTo>
                    <a:pt x="0" y="0"/>
                  </a:moveTo>
                  <a:lnTo>
                    <a:pt x="1280650" y="0"/>
                  </a:lnTo>
                  <a:lnTo>
                    <a:pt x="1280650" y="2002815"/>
                  </a:lnTo>
                  <a:lnTo>
                    <a:pt x="0" y="2002815"/>
                  </a:lnTo>
                  <a:close/>
                </a:path>
              </a:pathLst>
            </a:custGeom>
            <a:solidFill>
              <a:srgbClr val="EBCA1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1775" r="898"/>
          <a:stretch>
            <a:fillRect/>
          </a:stretch>
        </p:blipFill>
        <p:spPr>
          <a:xfrm>
            <a:off x="12692431" y="1323674"/>
            <a:ext cx="4848476" cy="7688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231</Words>
  <Application>Microsoft Macintosh PowerPoint</Application>
  <PresentationFormat>Custom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Classic Bold</vt:lpstr>
      <vt:lpstr>Calibri</vt:lpstr>
      <vt:lpstr>Montserrat Classic</vt:lpstr>
      <vt:lpstr>Arial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JCDSBSD8</dc:title>
  <cp:lastModifiedBy>Microsoft Office User</cp:lastModifiedBy>
  <cp:revision>2</cp:revision>
  <dcterms:created xsi:type="dcterms:W3CDTF">2006-08-16T00:00:00Z</dcterms:created>
  <dcterms:modified xsi:type="dcterms:W3CDTF">2020-06-01T08:33:18Z</dcterms:modified>
  <dc:identifier>DAD90w0-yQs</dc:identifier>
</cp:coreProperties>
</file>